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8" r:id="rId4"/>
    <p:sldId id="259" r:id="rId5"/>
    <p:sldId id="258" r:id="rId6"/>
    <p:sldId id="263" r:id="rId7"/>
    <p:sldId id="262" r:id="rId8"/>
    <p:sldId id="270" r:id="rId9"/>
    <p:sldId id="272" r:id="rId10"/>
    <p:sldId id="264" r:id="rId11"/>
    <p:sldId id="271" r:id="rId12"/>
    <p:sldId id="265" r:id="rId13"/>
    <p:sldId id="266" r:id="rId14"/>
    <p:sldId id="267" r:id="rId15"/>
  </p:sldIdLst>
  <p:sldSz cx="14630400" cy="8229600"/>
  <p:notesSz cx="8229600" cy="146304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5961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78781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Reconhecimento</a:t>
            </a: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de </a:t>
            </a:r>
          </a:p>
          <a:p>
            <a:pPr marL="0" indent="0" algn="l">
              <a:lnSpc>
                <a:spcPts val="4850"/>
              </a:lnSpc>
              <a:buNone/>
            </a:pPr>
            <a:r>
              <a:rPr lang="en-US" sz="390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Comandos</a:t>
            </a: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de Voz</a:t>
            </a:r>
            <a:endParaRPr lang="en-US" sz="3900" dirty="0"/>
          </a:p>
        </p:txBody>
      </p:sp>
      <p:sp>
        <p:nvSpPr>
          <p:cNvPr id="7" name="Text 4"/>
          <p:cNvSpPr/>
          <p:nvPr/>
        </p:nvSpPr>
        <p:spPr>
          <a:xfrm>
            <a:off x="6592967" y="6328291"/>
            <a:ext cx="144185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LM</a:t>
            </a:r>
            <a:endParaRPr lang="en-US" sz="750" dirty="0"/>
          </a:p>
        </p:txBody>
      </p:sp>
      <p:sp>
        <p:nvSpPr>
          <p:cNvPr id="8" name="Shape 5"/>
          <p:cNvSpPr/>
          <p:nvPr/>
        </p:nvSpPr>
        <p:spPr>
          <a:xfrm>
            <a:off x="6280190" y="6218277"/>
            <a:ext cx="317540" cy="317540"/>
          </a:xfrm>
          <a:prstGeom prst="roundRect">
            <a:avLst>
              <a:gd name="adj" fmla="val 28793492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0" name="Text 6"/>
          <p:cNvSpPr/>
          <p:nvPr/>
        </p:nvSpPr>
        <p:spPr>
          <a:xfrm>
            <a:off x="6923008" y="6203394"/>
            <a:ext cx="5755302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95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Alunos</a:t>
            </a: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: Ari Elias da Silva Júnior e Luigi Garcia Marchetti</a:t>
            </a:r>
            <a:endParaRPr lang="en-US" sz="1950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F87FCC3-BDC2-89A0-6343-8E8D7512A562}"/>
              </a:ext>
            </a:extLst>
          </p:cNvPr>
          <p:cNvSpPr/>
          <p:nvPr/>
        </p:nvSpPr>
        <p:spPr>
          <a:xfrm>
            <a:off x="12585843" y="7715892"/>
            <a:ext cx="1972638" cy="400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0AC069B2-2F3E-91A1-798C-B0965EAC305A}"/>
              </a:ext>
            </a:extLst>
          </p:cNvPr>
          <p:cNvSpPr/>
          <p:nvPr/>
        </p:nvSpPr>
        <p:spPr>
          <a:xfrm>
            <a:off x="6280190" y="3760351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Este trabalho explora o uso de aprendizado de máquina para o reconhecimento de comandos de voz, visando o controle de robôs móveis. Avaliamos e comparamos modelos como SVM, KNN e redes neurais, com foco na extração de características MFCC e otimizações.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450" y="1504950"/>
            <a:ext cx="2857500" cy="52197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48519" y="814149"/>
            <a:ext cx="7619762" cy="11313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Implementação de Algoritmos Autorais: Rede Neural e KNN</a:t>
            </a:r>
            <a:endParaRPr lang="en-US" sz="35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519" y="2216944"/>
            <a:ext cx="452437" cy="45243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48519" y="2895600"/>
            <a:ext cx="2834402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Rede Neural com PyTorch</a:t>
            </a:r>
            <a:endParaRPr lang="en-US" sz="1750" dirty="0"/>
          </a:p>
        </p:txBody>
      </p:sp>
      <p:sp>
        <p:nvSpPr>
          <p:cNvPr id="7" name="Text 2"/>
          <p:cNvSpPr/>
          <p:nvPr/>
        </p:nvSpPr>
        <p:spPr>
          <a:xfrm>
            <a:off x="6248519" y="3286958"/>
            <a:ext cx="3696772" cy="144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Utilizamos 13 coeficientes MFCC normalizados como entrada para uma rede com quatro camadas, incluindo ativação ReLU, normalização em lote e dropout para regularização.</a:t>
            </a:r>
            <a:endParaRPr lang="en-US" sz="14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1509" y="2216944"/>
            <a:ext cx="452437" cy="45243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0171509" y="2895600"/>
            <a:ext cx="3308509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Rede Neural MLP Simplificada</a:t>
            </a:r>
            <a:endParaRPr lang="en-US" sz="1750" dirty="0"/>
          </a:p>
        </p:txBody>
      </p:sp>
      <p:sp>
        <p:nvSpPr>
          <p:cNvPr id="10" name="Text 4"/>
          <p:cNvSpPr/>
          <p:nvPr/>
        </p:nvSpPr>
        <p:spPr>
          <a:xfrm>
            <a:off x="10171509" y="3286958"/>
            <a:ext cx="3696772" cy="144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Implementamos uma nova rede neural mais simples e eficiente, utilizando o classificador MLP, com data augmentation, padronização e normalização para melhor generalização.</a:t>
            </a:r>
            <a:endParaRPr lang="en-US" sz="14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519" y="5187196"/>
            <a:ext cx="452437" cy="45243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248519" y="5865852"/>
            <a:ext cx="2262545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Algoritmo KNN</a:t>
            </a:r>
            <a:endParaRPr lang="en-US" sz="1750" dirty="0"/>
          </a:p>
        </p:txBody>
      </p:sp>
      <p:sp>
        <p:nvSpPr>
          <p:cNvPr id="13" name="Text 6"/>
          <p:cNvSpPr/>
          <p:nvPr/>
        </p:nvSpPr>
        <p:spPr>
          <a:xfrm>
            <a:off x="6248519" y="6257211"/>
            <a:ext cx="3696772" cy="1158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Implementamos um algoritmo K-Nearest Neighbors (KNN) usando Scikit-learn, mais simples e leve que a rede neural, ideal para situações com menos recursos.</a:t>
            </a:r>
            <a:endParaRPr lang="en-US" sz="1400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5636180F-BAC4-2A06-5ECE-58B392927CBD}"/>
              </a:ext>
            </a:extLst>
          </p:cNvPr>
          <p:cNvSpPr/>
          <p:nvPr/>
        </p:nvSpPr>
        <p:spPr>
          <a:xfrm>
            <a:off x="12585843" y="7715892"/>
            <a:ext cx="1972638" cy="400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8303"/>
            <a:ext cx="105677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Algoritmo K-Nearest Neighbors (KNN)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61317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KNN é mais simples que o SVM do artigo, mas eficaz com características avançadas e otimização. Leve e ideal para cenários com menos recursos, lida bem com padrões não lineares de áudios sem arquiteturas complexas.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93790" y="397990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pré-processamento inclui StandardScaler para normalizar características, crucial para o KNN.</a:t>
            </a:r>
            <a:endParaRPr lang="en-US" sz="20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012394"/>
            <a:ext cx="6244709" cy="427267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86170" y="53752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Utilizamos GridSearch com validação cruzada 5-fold para otimizar hiperparâmetros: número de vizinhos (3-25), pesos (uniform/distance), métricas de distância (euclidean, manhattan, minkowski) e o parâmetro p (1 ou 2).</a:t>
            </a:r>
            <a:endParaRPr lang="en-US" sz="2000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593B315-EB1B-6A1B-3F75-243FE5C9FAF3}"/>
              </a:ext>
            </a:extLst>
          </p:cNvPr>
          <p:cNvSpPr/>
          <p:nvPr/>
        </p:nvSpPr>
        <p:spPr>
          <a:xfrm>
            <a:off x="12585843" y="7715892"/>
            <a:ext cx="1972638" cy="400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58998"/>
            <a:ext cx="13042821" cy="930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Acurácia dos modelos testados na classificação de comandos de voz </a:t>
            </a:r>
            <a:r>
              <a:rPr lang="en-US" sz="290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utilizando</a:t>
            </a:r>
            <a:r>
              <a:rPr lang="en-US" sz="2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k-fold </a:t>
            </a:r>
            <a:r>
              <a:rPr lang="en-US" sz="290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na</a:t>
            </a:r>
            <a:r>
              <a:rPr lang="en-US" sz="2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base original</a:t>
            </a:r>
            <a:endParaRPr lang="en-US" sz="2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113" y="1787009"/>
            <a:ext cx="9782056" cy="54779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7432358"/>
            <a:ext cx="1304282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97FA186-9A30-05A5-5E82-BA4646E09444}"/>
              </a:ext>
            </a:extLst>
          </p:cNvPr>
          <p:cNvSpPr/>
          <p:nvPr/>
        </p:nvSpPr>
        <p:spPr>
          <a:xfrm>
            <a:off x="12585843" y="7715892"/>
            <a:ext cx="1972638" cy="400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544711"/>
            <a:ext cx="13045678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Acurácia dos modelos testados na classificação de comandos de voz utilizando dados caseiros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929" y="1852255"/>
            <a:ext cx="10436543" cy="584442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EDA52BB-47EE-5137-3712-090729E0DAF0}"/>
              </a:ext>
            </a:extLst>
          </p:cNvPr>
          <p:cNvSpPr/>
          <p:nvPr/>
        </p:nvSpPr>
        <p:spPr>
          <a:xfrm>
            <a:off x="12585843" y="7715892"/>
            <a:ext cx="1972638" cy="400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4311"/>
            <a:ext cx="752296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Conclusões e Próximos Passos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171224"/>
            <a:ext cx="130428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Os resultados destacam a importância de avaliar modelos com dados diversos para garantir a generalização. SVM e KNN se mostraram mais robustos para reconhecimento de voz em ambientes reais, enquanto o modelo do artigo e a rede neural clássica demonstraram overfitting.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347085"/>
            <a:ext cx="13042821" cy="2869763"/>
          </a:xfrm>
          <a:prstGeom prst="roundRect">
            <a:avLst>
              <a:gd name="adj" fmla="val 290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Shape 3"/>
          <p:cNvSpPr/>
          <p:nvPr/>
        </p:nvSpPr>
        <p:spPr>
          <a:xfrm>
            <a:off x="801410" y="3354705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4"/>
          <p:cNvSpPr/>
          <p:nvPr/>
        </p:nvSpPr>
        <p:spPr>
          <a:xfrm>
            <a:off x="1000006" y="3481388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Modelo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4260652" y="3481388"/>
            <a:ext cx="28524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Precision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517487" y="3481388"/>
            <a:ext cx="28524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Recall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10774323" y="3481388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F1-Score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801410" y="3925610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Text 9"/>
          <p:cNvSpPr/>
          <p:nvPr/>
        </p:nvSpPr>
        <p:spPr>
          <a:xfrm>
            <a:off x="1000006" y="4052292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Modelo do Artigo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4260652" y="4052292"/>
            <a:ext cx="28524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0.93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517487" y="4052292"/>
            <a:ext cx="28524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0.85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10774323" y="4052292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0.87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801410" y="4496514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Text 14"/>
          <p:cNvSpPr/>
          <p:nvPr/>
        </p:nvSpPr>
        <p:spPr>
          <a:xfrm>
            <a:off x="1000006" y="4623197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SVM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4260652" y="4623197"/>
            <a:ext cx="28524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0.99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7517487" y="4623197"/>
            <a:ext cx="28524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0.99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10774323" y="4623197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0.99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801410" y="5067419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1" name="Text 19"/>
          <p:cNvSpPr/>
          <p:nvPr/>
        </p:nvSpPr>
        <p:spPr>
          <a:xfrm>
            <a:off x="1000006" y="5194102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KNN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4260652" y="5194102"/>
            <a:ext cx="28524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0.98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7517487" y="5194102"/>
            <a:ext cx="28524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0.98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10774323" y="5194102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0.98</a:t>
            </a:r>
            <a:endParaRPr lang="en-US" sz="1550" dirty="0"/>
          </a:p>
        </p:txBody>
      </p:sp>
      <p:sp>
        <p:nvSpPr>
          <p:cNvPr id="25" name="Shape 23"/>
          <p:cNvSpPr/>
          <p:nvPr/>
        </p:nvSpPr>
        <p:spPr>
          <a:xfrm>
            <a:off x="801410" y="5638324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6" name="Text 24"/>
          <p:cNvSpPr/>
          <p:nvPr/>
        </p:nvSpPr>
        <p:spPr>
          <a:xfrm>
            <a:off x="1000006" y="5765006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Rede Neural Clássica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4260652" y="5765006"/>
            <a:ext cx="28524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0.96</a:t>
            </a:r>
            <a:endParaRPr lang="en-US" sz="1550" dirty="0"/>
          </a:p>
        </p:txBody>
      </p:sp>
      <p:sp>
        <p:nvSpPr>
          <p:cNvPr id="28" name="Text 26"/>
          <p:cNvSpPr/>
          <p:nvPr/>
        </p:nvSpPr>
        <p:spPr>
          <a:xfrm>
            <a:off x="7517487" y="5765006"/>
            <a:ext cx="28524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0.95</a:t>
            </a:r>
            <a:endParaRPr lang="en-US" sz="1550" dirty="0"/>
          </a:p>
        </p:txBody>
      </p:sp>
      <p:sp>
        <p:nvSpPr>
          <p:cNvPr id="29" name="Text 27"/>
          <p:cNvSpPr/>
          <p:nvPr/>
        </p:nvSpPr>
        <p:spPr>
          <a:xfrm>
            <a:off x="10774323" y="5765006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0.96</a:t>
            </a:r>
            <a:endParaRPr lang="en-US" sz="1550" dirty="0"/>
          </a:p>
        </p:txBody>
      </p:sp>
      <p:sp>
        <p:nvSpPr>
          <p:cNvPr id="30" name="Text 28"/>
          <p:cNvSpPr/>
          <p:nvPr/>
        </p:nvSpPr>
        <p:spPr>
          <a:xfrm>
            <a:off x="793790" y="6440091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 métricas de precision, recall e f1-score reforçam a superioridade do SVM e KNN. Futuramente, exploraremos aprimoramentos para a rede neural e testaremos em cenários mais complexos para validar a robustez dos modelos.</a:t>
            </a:r>
            <a:endParaRPr lang="en-US" sz="1550" dirty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56D41CF7-96A4-2E1F-BF54-114836BE7214}"/>
              </a:ext>
            </a:extLst>
          </p:cNvPr>
          <p:cNvSpPr/>
          <p:nvPr/>
        </p:nvSpPr>
        <p:spPr>
          <a:xfrm>
            <a:off x="12585843" y="7715892"/>
            <a:ext cx="1972638" cy="400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4688" y="248007"/>
            <a:ext cx="2481024" cy="198489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853815"/>
            <a:ext cx="931342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Introdução ao Reconhecimento de Voz</a:t>
            </a:r>
            <a:endParaRPr lang="en-US" sz="3900" dirty="0"/>
          </a:p>
        </p:txBody>
      </p:sp>
      <p:sp>
        <p:nvSpPr>
          <p:cNvPr id="5" name="Shape 1"/>
          <p:cNvSpPr/>
          <p:nvPr/>
        </p:nvSpPr>
        <p:spPr>
          <a:xfrm>
            <a:off x="793790" y="4771549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204" y="4808756"/>
            <a:ext cx="297656" cy="37207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438632" y="483977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Robôs Móveis</a:t>
            </a:r>
            <a:endParaRPr lang="en-US" sz="1950" dirty="0"/>
          </a:p>
        </p:txBody>
      </p:sp>
      <p:sp>
        <p:nvSpPr>
          <p:cNvPr id="8" name="Text 3"/>
          <p:cNvSpPr/>
          <p:nvPr/>
        </p:nvSpPr>
        <p:spPr>
          <a:xfrm>
            <a:off x="1438632" y="5268992"/>
            <a:ext cx="3537347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 o avanço da automação e IA, robôs móveis são usados em patrulhamento, inspeção e assistência humana, otimizando operações e segurança.</a:t>
            </a:r>
            <a:endParaRPr lang="en-US" sz="1550" dirty="0"/>
          </a:p>
        </p:txBody>
      </p:sp>
      <p:sp>
        <p:nvSpPr>
          <p:cNvPr id="9" name="Shape 4"/>
          <p:cNvSpPr/>
          <p:nvPr/>
        </p:nvSpPr>
        <p:spPr>
          <a:xfrm>
            <a:off x="5223986" y="4771549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8400" y="4808756"/>
            <a:ext cx="297656" cy="3720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868829" y="4839772"/>
            <a:ext cx="292500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Reconhecimento de Voz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5868829" y="5268992"/>
            <a:ext cx="353746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IA, especialmente o aprendizado de máquina, é fundamental para o controle de máquinas por comandos de voz, permitindo interação natural.</a:t>
            </a:r>
            <a:endParaRPr lang="en-US" sz="1550" dirty="0"/>
          </a:p>
        </p:txBody>
      </p:sp>
      <p:sp>
        <p:nvSpPr>
          <p:cNvPr id="13" name="Shape 7"/>
          <p:cNvSpPr/>
          <p:nvPr/>
        </p:nvSpPr>
        <p:spPr>
          <a:xfrm>
            <a:off x="9654302" y="4771549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8716" y="4808756"/>
            <a:ext cx="297656" cy="37207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299144" y="483977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Controle por Voz</a:t>
            </a:r>
            <a:endParaRPr lang="en-US" sz="1950" dirty="0"/>
          </a:p>
        </p:txBody>
      </p:sp>
      <p:sp>
        <p:nvSpPr>
          <p:cNvPr id="16" name="Text 9"/>
          <p:cNvSpPr/>
          <p:nvPr/>
        </p:nvSpPr>
        <p:spPr>
          <a:xfrm>
            <a:off x="10299144" y="5268992"/>
            <a:ext cx="3537466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Operadores usam comandos de voz para controlar braços robóticos e sensores sem contato físico, aumentando a eficiência e segurança operacional.</a:t>
            </a:r>
            <a:endParaRPr lang="en-US" sz="1550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9718B0B-C0F4-B894-3EC4-7A1A9810924B}"/>
              </a:ext>
            </a:extLst>
          </p:cNvPr>
          <p:cNvSpPr/>
          <p:nvPr/>
        </p:nvSpPr>
        <p:spPr>
          <a:xfrm>
            <a:off x="12585843" y="7715892"/>
            <a:ext cx="1972638" cy="400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218" y="622221"/>
            <a:ext cx="9760863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Contexto e Aplicações em Robótica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90218" y="1869519"/>
            <a:ext cx="6249591" cy="2527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 o avanço da automação e inteligência artificial, robôs móveis são cruciais em patrulhamento, inspeção e assistência humana. </a:t>
            </a: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reconhecimento de voz impulsiona a eficiência industrial, permitindo que operadores controlem braços robóticos e sensores sem contato físico, otimizando certos fluxos de trabalho e aumentando a segurança.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212" y="1920359"/>
            <a:ext cx="6641895" cy="415781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98212" y="6066949"/>
            <a:ext cx="6249591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0218" y="5478510"/>
            <a:ext cx="6446923" cy="1439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Esses sistemas oferecem controle intuitivo, minimizando a necessidade de interfaces tradicionais em ambientes onde as mãos do operador podem estar ocupadas ou a interação touch é impraticável.</a:t>
            </a:r>
            <a:endParaRPr lang="en-US" sz="220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830ADDB-A0B1-65C5-4BEC-A3C6B96C60A6}"/>
              </a:ext>
            </a:extLst>
          </p:cNvPr>
          <p:cNvSpPr/>
          <p:nvPr/>
        </p:nvSpPr>
        <p:spPr>
          <a:xfrm>
            <a:off x="12585843" y="7715892"/>
            <a:ext cx="1972638" cy="400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62702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Artigo: Robô Móvel Controlado por Voz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280190" y="2200513"/>
            <a:ext cx="3679031" cy="3374112"/>
          </a:xfrm>
          <a:prstGeom prst="roundRect">
            <a:avLst>
              <a:gd name="adj" fmla="val 24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6486168" y="2406491"/>
            <a:ext cx="3267075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Implementação de Rendyansyah (2022)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486168" y="3145869"/>
            <a:ext cx="3267075" cy="2222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estudo de Rendyansyah (2022) demonstra a implementação de um robô móvel controlado por voz, utilizando MFCC para extração de características e SVM para reconhecimento de comandos.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10157579" y="2200513"/>
            <a:ext cx="3679031" cy="3374112"/>
          </a:xfrm>
          <a:prstGeom prst="roundRect">
            <a:avLst>
              <a:gd name="adj" fmla="val 24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10363557" y="2406491"/>
            <a:ext cx="308895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Comandos Reconhecidos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0363557" y="2835712"/>
            <a:ext cx="3267075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Os comandos incluem "forward", "backward", "left", "right" e "stop", essenciais para a navegação robótica em ambientes sem obstáculos.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280190" y="5772983"/>
            <a:ext cx="7556421" cy="1793796"/>
          </a:xfrm>
          <a:prstGeom prst="roundRect">
            <a:avLst>
              <a:gd name="adj" fmla="val 464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6486168" y="597896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Taxa de Sucesso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486168" y="6408182"/>
            <a:ext cx="7144464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Essa abordagem alcançou uma taxa de sucesso de 96% em experimentos, evidenciando a viabilidade de sistemas baseados em voz para controle robótico.</a:t>
            </a:r>
            <a:endParaRPr lang="en-US" sz="1550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24E95FE4-28A7-32DE-DFE8-4C130BF1BC67}"/>
              </a:ext>
            </a:extLst>
          </p:cNvPr>
          <p:cNvSpPr/>
          <p:nvPr/>
        </p:nvSpPr>
        <p:spPr>
          <a:xfrm>
            <a:off x="12585843" y="7715892"/>
            <a:ext cx="1972638" cy="400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73242"/>
            <a:ext cx="105663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 Google Speech Commands V1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587" y="2481620"/>
            <a:ext cx="2721888" cy="272188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5926" y="2481620"/>
            <a:ext cx="2721888" cy="27218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604629"/>
            <a:ext cx="13042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Utilizamos o dataset Google Speech Commands V1, uma vasta coleção de gravações de áudio curtas de palavras isoladas. Ideal para sistemas de detecção de palavras-chave (KWS) e reconhecimento de comandos de voz, cada gravação representa um comando único, falado por diferentes pessoas. Isso garante a robustez para aplicações de controle por voz em ambientes reais.</a:t>
            </a:r>
            <a:endParaRPr lang="en-US" sz="175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1689E5C-4C07-099B-9B76-6B25EEBC288A}"/>
              </a:ext>
            </a:extLst>
          </p:cNvPr>
          <p:cNvSpPr/>
          <p:nvPr/>
        </p:nvSpPr>
        <p:spPr>
          <a:xfrm>
            <a:off x="12585843" y="7715892"/>
            <a:ext cx="1972638" cy="400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3975"/>
            <a:ext cx="1301460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MFCC: Extração de Características e Otimização SVM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420303"/>
            <a:ext cx="6279356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Mel-Frequency Cepstral Coefficients (MFCC) representam o espectro de potência de um som, baseados na escala de mel de frequência, que se aproxima da percepção auditiva humana. O processo envolve conversão do sinal, aplicação de filtros mel, cálculo do logaritmo da energia e Transformada Discreta de Cosseno (DCT).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4504134"/>
            <a:ext cx="6279356" cy="2222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algoritmo autoral, incorporamos uma abordagem mais robusta, incluindo derivadas de primeira e segunda ordem (delta e delta-delta), características espectrais adicionais e estatísticas. O pré-processamento foi reforçado com normalização, remoção de silêncio e padronização de duração. Além disso, introduzimos GridSearch para otimização de hiperparâmetros do SVM, diferente do original que usava valores fixos.</a:t>
            </a:r>
            <a:endParaRPr lang="en-US" sz="15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874" y="2464951"/>
            <a:ext cx="6279356" cy="417290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3FAB2DB-4B63-927E-4F24-AD3E1F9D581E}"/>
              </a:ext>
            </a:extLst>
          </p:cNvPr>
          <p:cNvSpPr/>
          <p:nvPr/>
        </p:nvSpPr>
        <p:spPr>
          <a:xfrm>
            <a:off x="12585843" y="7715892"/>
            <a:ext cx="1972638" cy="400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39966"/>
            <a:ext cx="1210103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Implementação SVM Baseada em Artigo Existente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93790" y="4457700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204" y="4494907"/>
            <a:ext cx="297656" cy="37207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38632" y="4525923"/>
            <a:ext cx="266533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Reaplicação do Artigo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1438632" y="4955143"/>
            <a:ext cx="3537347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Reaplicamos o artigo de Rendyansyah (2022) para verificar o desempenho em nossa base de dados, utilizando Python (versão 3.12) e bibliotecas específicas.</a:t>
            </a:r>
            <a:endParaRPr lang="en-US" sz="1550" dirty="0"/>
          </a:p>
        </p:txBody>
      </p:sp>
      <p:sp>
        <p:nvSpPr>
          <p:cNvPr id="8" name="Shape 4"/>
          <p:cNvSpPr/>
          <p:nvPr/>
        </p:nvSpPr>
        <p:spPr>
          <a:xfrm>
            <a:off x="5223986" y="4457700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8400" y="4494907"/>
            <a:ext cx="297656" cy="37207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868829" y="4525923"/>
            <a:ext cx="3537466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Pré-processamento com Librosa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5868829" y="5265301"/>
            <a:ext cx="3537466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biblioteca Librosa foi crucial para pré-processamento de áudios e extração de características via Mel-Frequency Cepstral Coefficients (MFCC).</a:t>
            </a:r>
            <a:endParaRPr lang="en-US" sz="1550" dirty="0"/>
          </a:p>
        </p:txBody>
      </p:sp>
      <p:sp>
        <p:nvSpPr>
          <p:cNvPr id="12" name="Shape 7"/>
          <p:cNvSpPr/>
          <p:nvPr/>
        </p:nvSpPr>
        <p:spPr>
          <a:xfrm>
            <a:off x="9654302" y="4457700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8716" y="4494907"/>
            <a:ext cx="297656" cy="37207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299144" y="4525923"/>
            <a:ext cx="3537466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Parâmetros MFCC e Classificador SVM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10299144" y="5265301"/>
            <a:ext cx="3537466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Extraímos 20 coeficientes MFCC, com janela FFT de 256 pontos e deslocamento de 128 amostras. O classificador SVM foi </a:t>
            </a:r>
            <a:r>
              <a:rPr lang="en-US" sz="15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treinado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 Scikit-learn, usando kernel RBF, gamma=1000 e C=1.</a:t>
            </a:r>
            <a:endParaRPr lang="en-US" sz="1550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2398FDD-2197-D4B3-97E5-607339399549}"/>
              </a:ext>
            </a:extLst>
          </p:cNvPr>
          <p:cNvSpPr/>
          <p:nvPr/>
        </p:nvSpPr>
        <p:spPr>
          <a:xfrm>
            <a:off x="12585843" y="7715892"/>
            <a:ext cx="1972638" cy="400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9130"/>
            <a:ext cx="7053143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Otimização SVM (Algoritmo Autoral)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1552099"/>
            <a:ext cx="3867031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Extração de Características Aprimorada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1958816"/>
            <a:ext cx="6327815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Incluímos derivadas (delta e delta-delta) e atributos espectrais como centroides, roll-off e ZCR. Também adicionamos estatísticas (média, desvio padrão, máximos, mínimos).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793790" y="2879765"/>
            <a:ext cx="3076099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Pré-processamento Sofisticado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3286482"/>
            <a:ext cx="6327815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Normalização, remoção de silêncio, e padronização da duração do áudio para 1 segundo. Isso aumenta a robustez e generalização do modelo.</a:t>
            </a:r>
            <a:endParaRPr lang="en-US" sz="12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416" y="1571982"/>
            <a:ext cx="6327815" cy="432947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16416" y="6080046"/>
            <a:ext cx="307871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Otimização de Hiperparâmetros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516416" y="6486763"/>
            <a:ext cx="6327815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Uso de GridSearch para SVM (kernel, C, gamma), testando combinações para encontrar os melhores parâmetros.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793790" y="7316391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Nosso algoritmo autoral aprimora a extração de características e otimização do SVM. Diferente da abordagem inicial, buscamos maior robustez e generalização.</a:t>
            </a:r>
            <a:endParaRPr lang="en-US" sz="1250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3AE438C-6440-F123-DB08-709A295194D1}"/>
              </a:ext>
            </a:extLst>
          </p:cNvPr>
          <p:cNvSpPr/>
          <p:nvPr/>
        </p:nvSpPr>
        <p:spPr>
          <a:xfrm>
            <a:off x="12585843" y="7715892"/>
            <a:ext cx="1972638" cy="400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075" y="623173"/>
            <a:ext cx="7592735" cy="495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Validação Cruzada 5-Fold e GridSearch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75" y="1535073"/>
            <a:ext cx="6328648" cy="35621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075" y="5275540"/>
            <a:ext cx="2494478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Validação Cruzada 5-Fold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075" y="5681901"/>
            <a:ext cx="6328648" cy="761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Divide os dados em cinco partes (folds). Em cada rodada, uma parte é para teste e quatro para treino. Repetido cinco vezes, trocando a parte de teste. A média dos resultados avalia o desempenho do modelo, evitando overfitting.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297" y="1535073"/>
            <a:ext cx="6328648" cy="43300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16297" y="6043493"/>
            <a:ext cx="1982867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20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GridSearch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16297" y="6449854"/>
            <a:ext cx="6328648" cy="1014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 otimização de hiperparâmetros, o GridSearch testa todas as combinações de valores especificados para um modelo. Ele itera por uma grade de parâmetros, buscando a melhor performance através da validação cruzada, garantindo que o modelo seja robusto.</a:t>
            </a:r>
            <a:endParaRPr lang="en-US" sz="2000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FC8DA84-8E27-5881-8D6E-F7BEB5078D66}"/>
              </a:ext>
            </a:extLst>
          </p:cNvPr>
          <p:cNvSpPr/>
          <p:nvPr/>
        </p:nvSpPr>
        <p:spPr>
          <a:xfrm>
            <a:off x="12585843" y="7715892"/>
            <a:ext cx="1972638" cy="400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843</TotalTime>
  <Words>1194</Words>
  <Application>Microsoft Office PowerPoint</Application>
  <PresentationFormat>Personalizar</PresentationFormat>
  <Paragraphs>99</Paragraphs>
  <Slides>14</Slides>
  <Notes>14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9" baseType="lpstr">
      <vt:lpstr>Arial</vt:lpstr>
      <vt:lpstr>Inter</vt:lpstr>
      <vt:lpstr>Inter Bold</vt:lpstr>
      <vt:lpstr>Inter Medium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Ari Elias Da Silva Junior</dc:creator>
  <cp:lastModifiedBy>Luigi Garcia Marchetti</cp:lastModifiedBy>
  <cp:revision>4</cp:revision>
  <dcterms:created xsi:type="dcterms:W3CDTF">2025-06-18T03:08:14Z</dcterms:created>
  <dcterms:modified xsi:type="dcterms:W3CDTF">2025-06-19T02:25:07Z</dcterms:modified>
</cp:coreProperties>
</file>